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Unveiling Customer Shopping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analyzes 3,900 purchases to uncover insights into spending patterns, customer segments, and product preferences, guiding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286030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increase subscriber base and engagement.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57509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rewards to convert returning customers into loyal segments.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296644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discount strategies to balance sales growth with profit margins.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and best-selling products in marketing campaigns.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efforts on high-revenue age groups and express-shipping users for maximum impact.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209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432090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689384"/>
            <a:ext cx="29983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179802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transactional data to inform business strategies.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432090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432090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Insight Generation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179802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patterns in spending, segmentation, and product choices.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5261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75261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Guidance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50033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actionable recommendations for growth and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Summary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is based on a robust dataset of 3,900 rows and 18 columns, capturing a comprehensive view of customer interactions.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demographics (Age, Gender, Location, Subscription Status)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61330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details (Item, Category, Amount, Season, Size, Color)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34530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Shopping behavior (Discount, Promo Code, Previous Purchases, Frequency, Review, Shipping)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11113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Exploratory Data Analysis (EDA) in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initiated our analysis with meticulous data preparation and cleaning using Python.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49560"/>
            <a:ext cx="4196358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23868"/>
            <a:ext cx="3616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with pandas, checked structure and summary statistics.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49560"/>
            <a:ext cx="4196358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23868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'Review Rating' values using median per category.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49560"/>
            <a:ext cx="4196358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23868"/>
            <a:ext cx="3211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snake_case for improved readability.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'age_group' and 'purchase_frequency_days' columns.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74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767" y="2652832"/>
            <a:ext cx="8219361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Analysis: Key Business Transactions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8767" y="3457337"/>
            <a:ext cx="1341286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SQL queries revealed critical insights into customer behavior and revenue drivers.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8767" y="4192072"/>
            <a:ext cx="6619399" cy="1564124"/>
          </a:xfrm>
          <a:prstGeom prst="roundRect">
            <a:avLst>
              <a:gd name="adj" fmla="val 7015"/>
            </a:avLst>
          </a:prstGeom>
          <a:solidFill>
            <a:srgbClr val="2D3133"/>
          </a:solidFill>
          <a:ln/>
        </p:spPr>
      </p:sp>
      <p:sp>
        <p:nvSpPr>
          <p:cNvPr id="6" name="Shape 3"/>
          <p:cNvSpPr/>
          <p:nvPr/>
        </p:nvSpPr>
        <p:spPr>
          <a:xfrm>
            <a:off x="608767" y="4169212"/>
            <a:ext cx="6619399" cy="91440"/>
          </a:xfrm>
          <a:prstGeom prst="roundRect">
            <a:avLst>
              <a:gd name="adj" fmla="val 28537"/>
            </a:avLst>
          </a:prstGeom>
          <a:solidFill>
            <a:srgbClr val="AC9EF5"/>
          </a:solidFill>
          <a:ln/>
        </p:spPr>
      </p:sp>
      <p:sp>
        <p:nvSpPr>
          <p:cNvPr id="7" name="Shape 4"/>
          <p:cNvSpPr/>
          <p:nvPr/>
        </p:nvSpPr>
        <p:spPr>
          <a:xfrm>
            <a:off x="3657540" y="3931206"/>
            <a:ext cx="521851" cy="521851"/>
          </a:xfrm>
          <a:prstGeom prst="roundRect">
            <a:avLst>
              <a:gd name="adj" fmla="val 175222"/>
            </a:avLst>
          </a:prstGeom>
          <a:solidFill>
            <a:srgbClr val="AC9EF5"/>
          </a:solidFill>
          <a:ln/>
        </p:spPr>
      </p:sp>
      <p:sp>
        <p:nvSpPr>
          <p:cNvPr id="8" name="Text 5"/>
          <p:cNvSpPr/>
          <p:nvPr/>
        </p:nvSpPr>
        <p:spPr>
          <a:xfrm>
            <a:off x="3814108" y="4061698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5577" y="4626888"/>
            <a:ext cx="2174438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by Gender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05577" y="5002887"/>
            <a:ext cx="6225778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generated significantly more revenue ($157,890) than female customers ($75,191).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02116" y="4192072"/>
            <a:ext cx="6619518" cy="1564124"/>
          </a:xfrm>
          <a:prstGeom prst="roundRect">
            <a:avLst>
              <a:gd name="adj" fmla="val 7015"/>
            </a:avLst>
          </a:prstGeom>
          <a:solidFill>
            <a:srgbClr val="2D3133"/>
          </a:solidFill>
          <a:ln/>
        </p:spPr>
      </p:sp>
      <p:sp>
        <p:nvSpPr>
          <p:cNvPr id="12" name="Shape 9"/>
          <p:cNvSpPr/>
          <p:nvPr/>
        </p:nvSpPr>
        <p:spPr>
          <a:xfrm>
            <a:off x="7402116" y="4169212"/>
            <a:ext cx="6619518" cy="91440"/>
          </a:xfrm>
          <a:prstGeom prst="roundRect">
            <a:avLst>
              <a:gd name="adj" fmla="val 28537"/>
            </a:avLst>
          </a:prstGeom>
          <a:solidFill>
            <a:srgbClr val="AC9EF5"/>
          </a:solidFill>
          <a:ln/>
        </p:spPr>
      </p:sp>
      <p:sp>
        <p:nvSpPr>
          <p:cNvPr id="13" name="Shape 10"/>
          <p:cNvSpPr/>
          <p:nvPr/>
        </p:nvSpPr>
        <p:spPr>
          <a:xfrm>
            <a:off x="10450890" y="3931206"/>
            <a:ext cx="521851" cy="521851"/>
          </a:xfrm>
          <a:prstGeom prst="roundRect">
            <a:avLst>
              <a:gd name="adj" fmla="val 175222"/>
            </a:avLst>
          </a:prstGeom>
          <a:solidFill>
            <a:srgbClr val="AC9EF5"/>
          </a:solidFill>
          <a:ln/>
        </p:spPr>
      </p:sp>
      <p:sp>
        <p:nvSpPr>
          <p:cNvPr id="14" name="Text 11"/>
          <p:cNvSpPr/>
          <p:nvPr/>
        </p:nvSpPr>
        <p:spPr>
          <a:xfrm>
            <a:off x="10607457" y="4061698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98926" y="4626888"/>
            <a:ext cx="3141583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High-Spending Discount Users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98926" y="5002887"/>
            <a:ext cx="622589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839 customers who used discounts but still spent above average.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8767" y="6191012"/>
            <a:ext cx="6619399" cy="1564124"/>
          </a:xfrm>
          <a:prstGeom prst="roundRect">
            <a:avLst>
              <a:gd name="adj" fmla="val 7015"/>
            </a:avLst>
          </a:prstGeom>
          <a:solidFill>
            <a:srgbClr val="2D3133"/>
          </a:solidFill>
          <a:ln/>
        </p:spPr>
      </p:sp>
      <p:sp>
        <p:nvSpPr>
          <p:cNvPr id="18" name="Shape 15"/>
          <p:cNvSpPr/>
          <p:nvPr/>
        </p:nvSpPr>
        <p:spPr>
          <a:xfrm>
            <a:off x="608767" y="6168152"/>
            <a:ext cx="6619399" cy="91440"/>
          </a:xfrm>
          <a:prstGeom prst="roundRect">
            <a:avLst>
              <a:gd name="adj" fmla="val 28537"/>
            </a:avLst>
          </a:prstGeom>
          <a:solidFill>
            <a:srgbClr val="AC9EF5"/>
          </a:solidFill>
          <a:ln/>
        </p:spPr>
      </p:sp>
      <p:sp>
        <p:nvSpPr>
          <p:cNvPr id="19" name="Shape 16"/>
          <p:cNvSpPr/>
          <p:nvPr/>
        </p:nvSpPr>
        <p:spPr>
          <a:xfrm>
            <a:off x="3657540" y="5930146"/>
            <a:ext cx="521851" cy="521851"/>
          </a:xfrm>
          <a:prstGeom prst="roundRect">
            <a:avLst>
              <a:gd name="adj" fmla="val 175222"/>
            </a:avLst>
          </a:prstGeom>
          <a:solidFill>
            <a:srgbClr val="AC9EF5"/>
          </a:solidFill>
          <a:ln/>
        </p:spPr>
      </p:sp>
      <p:sp>
        <p:nvSpPr>
          <p:cNvPr id="20" name="Text 17"/>
          <p:cNvSpPr/>
          <p:nvPr/>
        </p:nvSpPr>
        <p:spPr>
          <a:xfrm>
            <a:off x="3814108" y="6060638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05577" y="6625828"/>
            <a:ext cx="254948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5 Products by Rating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805577" y="7001828"/>
            <a:ext cx="6225778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Gloves, Sandals, Boots, Hat, and Skirt received the highest average review ratings.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7402116" y="6191012"/>
            <a:ext cx="6619518" cy="1564124"/>
          </a:xfrm>
          <a:prstGeom prst="roundRect">
            <a:avLst>
              <a:gd name="adj" fmla="val 7015"/>
            </a:avLst>
          </a:prstGeom>
          <a:solidFill>
            <a:srgbClr val="2D3133"/>
          </a:solidFill>
          <a:ln/>
        </p:spPr>
      </p:sp>
      <p:sp>
        <p:nvSpPr>
          <p:cNvPr id="24" name="Shape 21"/>
          <p:cNvSpPr/>
          <p:nvPr/>
        </p:nvSpPr>
        <p:spPr>
          <a:xfrm>
            <a:off x="7402116" y="6168152"/>
            <a:ext cx="6619518" cy="91440"/>
          </a:xfrm>
          <a:prstGeom prst="roundRect">
            <a:avLst>
              <a:gd name="adj" fmla="val 28537"/>
            </a:avLst>
          </a:prstGeom>
          <a:solidFill>
            <a:srgbClr val="AC9EF5"/>
          </a:solidFill>
          <a:ln/>
        </p:spPr>
      </p:sp>
      <p:sp>
        <p:nvSpPr>
          <p:cNvPr id="25" name="Shape 22"/>
          <p:cNvSpPr/>
          <p:nvPr/>
        </p:nvSpPr>
        <p:spPr>
          <a:xfrm>
            <a:off x="10450890" y="5930146"/>
            <a:ext cx="521851" cy="521851"/>
          </a:xfrm>
          <a:prstGeom prst="roundRect">
            <a:avLst>
              <a:gd name="adj" fmla="val 175222"/>
            </a:avLst>
          </a:prstGeom>
          <a:solidFill>
            <a:srgbClr val="AC9EF5"/>
          </a:solidFill>
          <a:ln/>
        </p:spPr>
      </p:sp>
      <p:sp>
        <p:nvSpPr>
          <p:cNvPr id="26" name="Text 23"/>
          <p:cNvSpPr/>
          <p:nvPr/>
        </p:nvSpPr>
        <p:spPr>
          <a:xfrm>
            <a:off x="10607457" y="6060638"/>
            <a:ext cx="20871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598926" y="6625828"/>
            <a:ext cx="2753558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Shipping Type Comparison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7598926" y="7001828"/>
            <a:ext cx="6225897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users had a slightly higher average purchase amount ($60.48) than Standard ($58.46).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8721" y="1021794"/>
            <a:ext cx="71573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Analysis: Customer &amp; Product Deep Dive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58721" y="1645920"/>
            <a:ext cx="819935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SQL analysis provided a deeper understanding of customer segments and product performance.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958721" y="2215872"/>
            <a:ext cx="8199358" cy="995005"/>
          </a:xfrm>
          <a:prstGeom prst="roundRect">
            <a:avLst>
              <a:gd name="adj" fmla="val 7352"/>
            </a:avLst>
          </a:prstGeom>
          <a:solidFill>
            <a:srgbClr val="2D3133"/>
          </a:solidFill>
          <a:ln/>
        </p:spPr>
      </p:sp>
      <p:sp>
        <p:nvSpPr>
          <p:cNvPr id="6" name="Shape 3"/>
          <p:cNvSpPr/>
          <p:nvPr/>
        </p:nvSpPr>
        <p:spPr>
          <a:xfrm>
            <a:off x="5958721" y="2200632"/>
            <a:ext cx="8199358" cy="60960"/>
          </a:xfrm>
          <a:prstGeom prst="roundRect">
            <a:avLst>
              <a:gd name="adj" fmla="val 33207"/>
            </a:avLst>
          </a:prstGeom>
          <a:solidFill>
            <a:srgbClr val="AC9EF5"/>
          </a:solidFill>
          <a:ln/>
        </p:spPr>
      </p:sp>
      <p:sp>
        <p:nvSpPr>
          <p:cNvPr id="7" name="Shape 4"/>
          <p:cNvSpPr/>
          <p:nvPr/>
        </p:nvSpPr>
        <p:spPr>
          <a:xfrm>
            <a:off x="9855994" y="2013466"/>
            <a:ext cx="404813" cy="404813"/>
          </a:xfrm>
          <a:prstGeom prst="roundRect">
            <a:avLst>
              <a:gd name="adj" fmla="val 225882"/>
            </a:avLst>
          </a:prstGeom>
          <a:solidFill>
            <a:srgbClr val="AC9EF5"/>
          </a:solidFill>
          <a:ln/>
        </p:spPr>
      </p:sp>
      <p:sp>
        <p:nvSpPr>
          <p:cNvPr id="8" name="Text 5"/>
          <p:cNvSpPr/>
          <p:nvPr/>
        </p:nvSpPr>
        <p:spPr>
          <a:xfrm>
            <a:off x="9977437" y="2114669"/>
            <a:ext cx="161925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108859" y="2553176"/>
            <a:ext cx="2609731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Subscribers vs. Non-Subscribers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108859" y="2844998"/>
            <a:ext cx="7899083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 (2847) contributed more total revenue ($170,436) than subscribers (1053) ($62,645).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958721" y="3548182"/>
            <a:ext cx="8199358" cy="995005"/>
          </a:xfrm>
          <a:prstGeom prst="roundRect">
            <a:avLst>
              <a:gd name="adj" fmla="val 7352"/>
            </a:avLst>
          </a:prstGeom>
          <a:solidFill>
            <a:srgbClr val="2D3133"/>
          </a:solidFill>
          <a:ln/>
        </p:spPr>
      </p:sp>
      <p:sp>
        <p:nvSpPr>
          <p:cNvPr id="12" name="Shape 9"/>
          <p:cNvSpPr/>
          <p:nvPr/>
        </p:nvSpPr>
        <p:spPr>
          <a:xfrm>
            <a:off x="5958721" y="3532942"/>
            <a:ext cx="8199358" cy="60960"/>
          </a:xfrm>
          <a:prstGeom prst="roundRect">
            <a:avLst>
              <a:gd name="adj" fmla="val 33207"/>
            </a:avLst>
          </a:prstGeom>
          <a:solidFill>
            <a:srgbClr val="AC9EF5"/>
          </a:solidFill>
          <a:ln/>
        </p:spPr>
      </p:sp>
      <p:sp>
        <p:nvSpPr>
          <p:cNvPr id="13" name="Shape 10"/>
          <p:cNvSpPr/>
          <p:nvPr/>
        </p:nvSpPr>
        <p:spPr>
          <a:xfrm>
            <a:off x="9855994" y="3345775"/>
            <a:ext cx="404813" cy="404813"/>
          </a:xfrm>
          <a:prstGeom prst="roundRect">
            <a:avLst>
              <a:gd name="adj" fmla="val 225882"/>
            </a:avLst>
          </a:prstGeom>
          <a:solidFill>
            <a:srgbClr val="AC9EF5"/>
          </a:solidFill>
          <a:ln/>
        </p:spPr>
      </p:sp>
      <p:sp>
        <p:nvSpPr>
          <p:cNvPr id="14" name="Text 11"/>
          <p:cNvSpPr/>
          <p:nvPr/>
        </p:nvSpPr>
        <p:spPr>
          <a:xfrm>
            <a:off x="9977437" y="3446978"/>
            <a:ext cx="161925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6108859" y="3885486"/>
            <a:ext cx="245673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Discount-Dependent Products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108859" y="4177308"/>
            <a:ext cx="7899083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(50%), Sneakers (49.66%), and Coat (49.07%) had the highest percentage of discounted purchases.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5958721" y="4880491"/>
            <a:ext cx="8199358" cy="995005"/>
          </a:xfrm>
          <a:prstGeom prst="roundRect">
            <a:avLst>
              <a:gd name="adj" fmla="val 7352"/>
            </a:avLst>
          </a:prstGeom>
          <a:solidFill>
            <a:srgbClr val="2D3133"/>
          </a:solidFill>
          <a:ln/>
        </p:spPr>
      </p:sp>
      <p:sp>
        <p:nvSpPr>
          <p:cNvPr id="18" name="Shape 15"/>
          <p:cNvSpPr/>
          <p:nvPr/>
        </p:nvSpPr>
        <p:spPr>
          <a:xfrm>
            <a:off x="5958721" y="4865251"/>
            <a:ext cx="8199358" cy="60960"/>
          </a:xfrm>
          <a:prstGeom prst="roundRect">
            <a:avLst>
              <a:gd name="adj" fmla="val 33207"/>
            </a:avLst>
          </a:prstGeom>
          <a:solidFill>
            <a:srgbClr val="AC9EF5"/>
          </a:solidFill>
          <a:ln/>
        </p:spPr>
      </p:sp>
      <p:sp>
        <p:nvSpPr>
          <p:cNvPr id="19" name="Shape 16"/>
          <p:cNvSpPr/>
          <p:nvPr/>
        </p:nvSpPr>
        <p:spPr>
          <a:xfrm>
            <a:off x="9855994" y="4678085"/>
            <a:ext cx="404813" cy="404813"/>
          </a:xfrm>
          <a:prstGeom prst="roundRect">
            <a:avLst>
              <a:gd name="adj" fmla="val 225882"/>
            </a:avLst>
          </a:prstGeom>
          <a:solidFill>
            <a:srgbClr val="AC9EF5"/>
          </a:solidFill>
          <a:ln/>
        </p:spPr>
      </p:sp>
      <p:sp>
        <p:nvSpPr>
          <p:cNvPr id="20" name="Text 17"/>
          <p:cNvSpPr/>
          <p:nvPr/>
        </p:nvSpPr>
        <p:spPr>
          <a:xfrm>
            <a:off x="9977437" y="4779288"/>
            <a:ext cx="161925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6108859" y="5217795"/>
            <a:ext cx="1940719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Segmentation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6108859" y="5509617"/>
            <a:ext cx="7899083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 customers (3116) form the largest segment, followed by Returning (701) and New (83).</a:t>
            </a:r>
            <a:endParaRPr lang="en-US" sz="1050" dirty="0"/>
          </a:p>
        </p:txBody>
      </p:sp>
      <p:sp>
        <p:nvSpPr>
          <p:cNvPr id="23" name="Shape 20"/>
          <p:cNvSpPr/>
          <p:nvPr/>
        </p:nvSpPr>
        <p:spPr>
          <a:xfrm>
            <a:off x="5958721" y="6212800"/>
            <a:ext cx="8199358" cy="995005"/>
          </a:xfrm>
          <a:prstGeom prst="roundRect">
            <a:avLst>
              <a:gd name="adj" fmla="val 7352"/>
            </a:avLst>
          </a:prstGeom>
          <a:solidFill>
            <a:srgbClr val="2D3133"/>
          </a:solidFill>
          <a:ln/>
        </p:spPr>
      </p:sp>
      <p:sp>
        <p:nvSpPr>
          <p:cNvPr id="24" name="Shape 21"/>
          <p:cNvSpPr/>
          <p:nvPr/>
        </p:nvSpPr>
        <p:spPr>
          <a:xfrm>
            <a:off x="5958721" y="6197560"/>
            <a:ext cx="8199358" cy="60960"/>
          </a:xfrm>
          <a:prstGeom prst="roundRect">
            <a:avLst>
              <a:gd name="adj" fmla="val 33207"/>
            </a:avLst>
          </a:prstGeom>
          <a:solidFill>
            <a:srgbClr val="AC9EF5"/>
          </a:solidFill>
          <a:ln/>
        </p:spPr>
      </p:sp>
      <p:sp>
        <p:nvSpPr>
          <p:cNvPr id="25" name="Shape 22"/>
          <p:cNvSpPr/>
          <p:nvPr/>
        </p:nvSpPr>
        <p:spPr>
          <a:xfrm>
            <a:off x="9855994" y="6010394"/>
            <a:ext cx="404813" cy="404813"/>
          </a:xfrm>
          <a:prstGeom prst="roundRect">
            <a:avLst>
              <a:gd name="adj" fmla="val 225882"/>
            </a:avLst>
          </a:prstGeom>
          <a:solidFill>
            <a:srgbClr val="AC9EF5"/>
          </a:solidFill>
          <a:ln/>
        </p:spPr>
      </p:sp>
      <p:sp>
        <p:nvSpPr>
          <p:cNvPr id="26" name="Text 23"/>
          <p:cNvSpPr/>
          <p:nvPr/>
        </p:nvSpPr>
        <p:spPr>
          <a:xfrm>
            <a:off x="9977437" y="6111597"/>
            <a:ext cx="161925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6108859" y="6550104"/>
            <a:ext cx="245066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Repeat Buyers &amp; Subscriptions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6108859" y="6841927"/>
            <a:ext cx="7899083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buyers (&gt;5 purchases) are more likely to be non-subscribers (2518) than subscribers (958).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7191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Products per Category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87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the most purchased items within each category helps optimize inventory and marketing.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96772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70439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848100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34935" y="3848100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161" y="3848100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Jewelry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151388" y="384810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171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35471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4498419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34935" y="449841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161" y="449841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Blouse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151388" y="449841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171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500503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5148739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2334935" y="514873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514873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151388" y="514873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160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65535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799058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2334935" y="579905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6243161" y="579905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Jacket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151388" y="579905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284583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by Age Group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revenue contribution by age group allows for targeted marketing campaigns.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702475"/>
            <a:ext cx="13505974" cy="75633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interactive Power BI dashboard was developed to visualize these insights, providing a dynamic tool for business users.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allows for real-time exploration of data, enabling quick decision-making and performance monitoring.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2025-11-22T14:21:14Z</dcterms:created>
  <dcterms:modified xsi:type="dcterms:W3CDTF">2025-11-22T14:21:14Z</dcterms:modified>
</cp:coreProperties>
</file>